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  <p:sldMasterId id="2147483679" r:id="rId4"/>
  </p:sldMasterIdLst>
  <p:notesMasterIdLst>
    <p:notesMasterId r:id="rId53"/>
  </p:notesMasterIdLst>
  <p:sldIdLst>
    <p:sldId id="307" r:id="rId5"/>
    <p:sldId id="257" r:id="rId6"/>
    <p:sldId id="258" r:id="rId7"/>
    <p:sldId id="261" r:id="rId8"/>
    <p:sldId id="262" r:id="rId9"/>
    <p:sldId id="263" r:id="rId10"/>
    <p:sldId id="260" r:id="rId11"/>
    <p:sldId id="265" r:id="rId12"/>
    <p:sldId id="266" r:id="rId13"/>
    <p:sldId id="267" r:id="rId14"/>
    <p:sldId id="268" r:id="rId15"/>
    <p:sldId id="269" r:id="rId16"/>
    <p:sldId id="306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2" r:id="rId49"/>
    <p:sldId id="303" r:id="rId50"/>
    <p:sldId id="304" r:id="rId51"/>
    <p:sldId id="305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8A05E"/>
    <a:srgbClr val="2D8763"/>
    <a:srgbClr val="C9DFFF"/>
    <a:srgbClr val="004F8A"/>
    <a:srgbClr val="703800"/>
    <a:srgbClr val="924900"/>
    <a:srgbClr val="CC6600"/>
    <a:srgbClr val="2A9E88"/>
    <a:srgbClr val="34C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E3679-9C59-489E-916D-BA60E150B93C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ADF52-DEAC-48C7-93F0-3319841FC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ADF52-DEAC-48C7-93F0-3319841FCF5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1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ADF52-DEAC-48C7-93F0-3319841FCF5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6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ADF52-DEAC-48C7-93F0-3319841FCF5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61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ADF52-DEAC-48C7-93F0-3319841FCF5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6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ADF52-DEAC-48C7-93F0-3319841FCF5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6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67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8251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9133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00478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82805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6194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3720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23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34299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9999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314580"/>
            <a:ext cx="7358082" cy="614354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3"/>
          </p:nvPr>
        </p:nvSpPr>
        <p:spPr>
          <a:xfrm>
            <a:off x="1785918" y="3529026"/>
            <a:ext cx="7358082" cy="614354"/>
          </a:xfrm>
        </p:spPr>
        <p:txBody>
          <a:bodyPr/>
          <a:lstStyle>
            <a:lvl1pPr marL="514350" indent="-514350">
              <a:buFont typeface="+mj-lt"/>
              <a:buAutoNum type="arabicPeriod" startAt="2"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4"/>
          </p:nvPr>
        </p:nvSpPr>
        <p:spPr>
          <a:xfrm>
            <a:off x="1785918" y="4886348"/>
            <a:ext cx="7358082" cy="614354"/>
          </a:xfrm>
        </p:spPr>
        <p:txBody>
          <a:bodyPr/>
          <a:lstStyle>
            <a:lvl1pPr marL="514350" indent="-514350">
              <a:buFont typeface="+mj-lt"/>
              <a:buAutoNum type="arabicPeriod" startAt="3"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7" y="4406900"/>
            <a:ext cx="670879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5917" y="2906713"/>
            <a:ext cx="6708795" cy="152241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50"/>
            <a:ext cx="7715272" cy="1500190"/>
          </a:xfrm>
        </p:spPr>
        <p:txBody>
          <a:bodyPr/>
          <a:lstStyle>
            <a:lvl1pPr marL="174625" indent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85918" y="4000504"/>
            <a:ext cx="7358082" cy="614354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85918" y="5072074"/>
            <a:ext cx="7358082" cy="614354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79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808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49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56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24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605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589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25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43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62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0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629117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2134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6891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71840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79830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47348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110154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034242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94494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5716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0" algn="l"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314581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1714480" y="3529027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1714480" y="4743473"/>
            <a:ext cx="6972320" cy="6143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  <a:lvl2pPr>
              <a:defRPr b="1">
                <a:solidFill>
                  <a:srgbClr val="0033CC"/>
                </a:solidFill>
              </a:defRPr>
            </a:lvl2pPr>
            <a:lvl3pPr>
              <a:defRPr b="1">
                <a:solidFill>
                  <a:srgbClr val="0033CC"/>
                </a:solidFill>
              </a:defRPr>
            </a:lvl3pPr>
            <a:lvl4pPr>
              <a:defRPr b="1">
                <a:solidFill>
                  <a:srgbClr val="0033CC"/>
                </a:solidFill>
              </a:defRPr>
            </a:lvl4pPr>
            <a:lvl5pPr>
              <a:defRPr b="1">
                <a:solidFill>
                  <a:srgbClr val="0033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2193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EFEF07"/>
            </a:gs>
            <a:gs pos="45000">
              <a:srgbClr val="FFFF5D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480" y="1600201"/>
            <a:ext cx="6972320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28" name="Picture 4" descr="C:\Documents and Settings\Василич\Мои документы\Moи рисунки\Рисунок11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-23813"/>
            <a:ext cx="1438275" cy="68818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ct val="20000"/>
        </a:spcBef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ct val="20000"/>
        </a:spcBef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57000">
              <a:srgbClr val="A3FBBE"/>
            </a:gs>
            <a:gs pos="11000">
              <a:srgbClr val="00B050"/>
            </a:gs>
          </a:gsLst>
          <a:lin ang="19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304" cy="1511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071678"/>
            <a:ext cx="8229600" cy="452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30" name="Picture 6" descr="C:\Documents and Settings\Василич\Мои документы\Moи рисунки\Рисунок1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23813"/>
            <a:ext cx="1450975" cy="68818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682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00682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00682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00682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00682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3A7DCE"/>
            </a:gs>
            <a:gs pos="3000">
              <a:srgbClr val="3A7DCE"/>
            </a:gs>
            <a:gs pos="2000">
              <a:schemeClr val="accent1">
                <a:lumMod val="20000"/>
                <a:lumOff val="80000"/>
              </a:schemeClr>
            </a:gs>
            <a:gs pos="87000">
              <a:schemeClr val="bg1"/>
            </a:gs>
          </a:gsLst>
          <a:lin ang="20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50"/>
            <a:ext cx="7715272" cy="15001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5918" y="2786058"/>
            <a:ext cx="7358082" cy="6143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26" name="Picture 2" descr="C:\Documents and Settings\Василич\Мои документы\Moи рисунки\Рисунок3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23813"/>
            <a:ext cx="1450975" cy="6881813"/>
          </a:xfrm>
          <a:prstGeom prst="rect">
            <a:avLst/>
          </a:prstGeom>
          <a:noFill/>
        </p:spPr>
      </p:pic>
      <p:pic>
        <p:nvPicPr>
          <p:cNvPr id="11" name="Picture 2" descr="C:\Documents and Settings\Василич\Мои документы\Moи рисунки\Рисунок3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23813"/>
            <a:ext cx="1450975" cy="68818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33CC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Василич\Мои документы\Moи рисунки\Рисунок5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678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9" Type="http://schemas.openxmlformats.org/officeDocument/2006/relationships/slide" Target="slide38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34" Type="http://schemas.openxmlformats.org/officeDocument/2006/relationships/slide" Target="slide34.xml"/><Relationship Id="rId42" Type="http://schemas.openxmlformats.org/officeDocument/2006/relationships/slide" Target="slide45.xml"/><Relationship Id="rId47" Type="http://schemas.openxmlformats.org/officeDocument/2006/relationships/slide" Target="slide42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3.xml"/><Relationship Id="rId38" Type="http://schemas.openxmlformats.org/officeDocument/2006/relationships/slide" Target="slide48.xml"/><Relationship Id="rId46" Type="http://schemas.openxmlformats.org/officeDocument/2006/relationships/slide" Target="slide41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37" Type="http://schemas.openxmlformats.org/officeDocument/2006/relationships/slide" Target="slide37.xml"/><Relationship Id="rId40" Type="http://schemas.openxmlformats.org/officeDocument/2006/relationships/slide" Target="slide47.xml"/><Relationship Id="rId45" Type="http://schemas.openxmlformats.org/officeDocument/2006/relationships/slide" Target="slide40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36" Type="http://schemas.openxmlformats.org/officeDocument/2006/relationships/slide" Target="slide36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4" Type="http://schemas.openxmlformats.org/officeDocument/2006/relationships/slide" Target="slide43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Relationship Id="rId35" Type="http://schemas.openxmlformats.org/officeDocument/2006/relationships/slide" Target="slide35.xml"/><Relationship Id="rId43" Type="http://schemas.openxmlformats.org/officeDocument/2006/relationships/slide" Target="slide44.xml"/><Relationship Id="rId48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764704"/>
            <a:ext cx="6048672" cy="2016224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СПОРТИВНАЯ ВИКТОРИНА</a:t>
            </a:r>
            <a:endParaRPr lang="ru-RU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717032"/>
            <a:ext cx="3816424" cy="1656184"/>
          </a:xfrm>
        </p:spPr>
        <p:txBody>
          <a:bodyPr/>
          <a:lstStyle/>
          <a:p>
            <a:pPr algn="l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Викторина может быть использована на спортивном празднике и при подготовке учащихся к олимпиаде по физической культуре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4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0033CC"/>
                </a:solidFill>
              </a:rPr>
              <a:t>Бегун на длинные </a:t>
            </a:r>
            <a:r>
              <a:rPr lang="ru-RU" dirty="0" smtClean="0">
                <a:solidFill>
                  <a:srgbClr val="0033CC"/>
                </a:solidFill>
              </a:rPr>
              <a:t>дистанции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Стайер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4581128"/>
            <a:ext cx="2286531" cy="20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2075" lvl="0"/>
            <a:r>
              <a:rPr lang="ru-RU" sz="3600" dirty="0">
                <a:solidFill>
                  <a:srgbClr val="0033CC"/>
                </a:solidFill>
              </a:rPr>
              <a:t>Мировая рекордсменка в прыжках в высоту с шестом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Елена </a:t>
            </a:r>
            <a:r>
              <a:rPr lang="ru-RU" dirty="0" err="1" smtClean="0">
                <a:solidFill>
                  <a:srgbClr val="FF0000"/>
                </a:solidFill>
              </a:rPr>
              <a:t>Исымбаева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4581128"/>
            <a:ext cx="2286531" cy="20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1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2075" lvl="0"/>
            <a:r>
              <a:rPr lang="ru-RU" b="1" dirty="0" smtClean="0">
                <a:solidFill>
                  <a:srgbClr val="0033CC"/>
                </a:solidFill>
              </a:rPr>
              <a:t>Бег </a:t>
            </a:r>
            <a:r>
              <a:rPr lang="ru-RU" b="1" dirty="0">
                <a:solidFill>
                  <a:srgbClr val="0033CC"/>
                </a:solidFill>
              </a:rPr>
              <a:t>с препятствиями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Стипль-чез. Бег на 3000 м с/п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4581128"/>
            <a:ext cx="2286531" cy="20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2075" lvl="0"/>
            <a:r>
              <a:rPr lang="ru-RU" b="1" dirty="0" smtClean="0">
                <a:solidFill>
                  <a:srgbClr val="0033CC"/>
                </a:solidFill>
              </a:rPr>
              <a:t>Длина марафонской дистанции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42 км 195 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4581128"/>
            <a:ext cx="2286531" cy="20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5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5250" algn="l"/>
            <a:r>
              <a:rPr lang="ru-RU" dirty="0">
                <a:solidFill>
                  <a:srgbClr val="28A05E"/>
                </a:solidFill>
              </a:rPr>
              <a:t>Боксерский корт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Ринг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D876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14" y="4437112"/>
            <a:ext cx="2244034" cy="22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2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5250" algn="l"/>
            <a:r>
              <a:rPr lang="ru-RU" dirty="0">
                <a:solidFill>
                  <a:srgbClr val="2A9E88"/>
                </a:solidFill>
              </a:rPr>
              <a:t>Ковер для борьбы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Татами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8A05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53462"/>
            <a:ext cx="1887584" cy="212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8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5250" algn="l"/>
            <a:r>
              <a:rPr lang="ru-RU" dirty="0" smtClean="0">
                <a:solidFill>
                  <a:srgbClr val="28A05E"/>
                </a:solidFill>
              </a:rPr>
              <a:t>Боксёрская </a:t>
            </a:r>
            <a:r>
              <a:rPr lang="ru-RU" dirty="0" err="1">
                <a:solidFill>
                  <a:srgbClr val="28A05E"/>
                </a:solidFill>
              </a:rPr>
              <a:t>трехминутка</a:t>
            </a:r>
            <a:endParaRPr lang="ru-RU" dirty="0">
              <a:solidFill>
                <a:srgbClr val="28A05E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Раунд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D876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14" y="4437112"/>
            <a:ext cx="2244034" cy="22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5250" algn="l"/>
            <a:r>
              <a:rPr lang="ru-RU" sz="3200" dirty="0" smtClean="0">
                <a:solidFill>
                  <a:srgbClr val="28A05E"/>
                </a:solidFill>
              </a:rPr>
              <a:t>Приспособление</a:t>
            </a:r>
            <a:r>
              <a:rPr lang="ru-RU" sz="3200" dirty="0">
                <a:solidFill>
                  <a:srgbClr val="28A05E"/>
                </a:solidFill>
              </a:rPr>
              <a:t>, защищающее губы боксера от </a:t>
            </a:r>
            <a:r>
              <a:rPr lang="ru-RU" sz="3200" dirty="0" smtClean="0">
                <a:solidFill>
                  <a:srgbClr val="28A05E"/>
                </a:solidFill>
              </a:rPr>
              <a:t>рассечения</a:t>
            </a:r>
            <a:endParaRPr lang="ru-RU" sz="3200" dirty="0">
              <a:solidFill>
                <a:srgbClr val="28A05E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Капа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D876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14" y="4437112"/>
            <a:ext cx="2244034" cy="22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3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5250" algn="l"/>
            <a:r>
              <a:rPr lang="ru-RU" dirty="0" smtClean="0">
                <a:solidFill>
                  <a:srgbClr val="28A05E"/>
                </a:solidFill>
              </a:rPr>
              <a:t>Борьба </a:t>
            </a:r>
            <a:r>
              <a:rPr lang="ru-RU" dirty="0">
                <a:solidFill>
                  <a:srgbClr val="28A05E"/>
                </a:solidFill>
              </a:rPr>
              <a:t>на руках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Армреслинг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8A05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53462"/>
            <a:ext cx="1887584" cy="212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5250" algn="l"/>
            <a:r>
              <a:rPr lang="ru-RU" sz="3200" dirty="0" smtClean="0">
                <a:solidFill>
                  <a:srgbClr val="28A05E"/>
                </a:solidFill>
              </a:rPr>
              <a:t>Вид </a:t>
            </a:r>
            <a:r>
              <a:rPr lang="ru-RU" sz="3200" dirty="0">
                <a:solidFill>
                  <a:srgbClr val="28A05E"/>
                </a:solidFill>
              </a:rPr>
              <a:t>спорта, в котором соревнуются самые тяжелые спортсмены 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Сумо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8A05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53462"/>
            <a:ext cx="1887584" cy="212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5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643" y="476672"/>
            <a:ext cx="7715272" cy="911024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>КАТЕГОРИИ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276928"/>
            <a:ext cx="7524328" cy="50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all" dirty="0">
                <a:solidFill>
                  <a:srgbClr val="0033CC"/>
                </a:solidFill>
              </a:rPr>
              <a:t>Легкая атлетика</a:t>
            </a:r>
            <a:endParaRPr lang="ru-RU" sz="2400" cap="all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1619672" y="3717032"/>
            <a:ext cx="7524328" cy="50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cap="all" dirty="0">
                <a:solidFill>
                  <a:srgbClr val="0033CC"/>
                </a:solidFill>
              </a:rPr>
              <a:t>спортивный инвентарь и сооружения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4"/>
          </p:nvPr>
        </p:nvSpPr>
        <p:spPr>
          <a:xfrm>
            <a:off x="1619672" y="2996952"/>
            <a:ext cx="7524328" cy="50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cap="all" dirty="0">
                <a:solidFill>
                  <a:srgbClr val="0033CC"/>
                </a:solidFill>
              </a:rPr>
              <a:t>единоборства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1660863" y="4545056"/>
            <a:ext cx="7524328" cy="50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3200" b="1" kern="12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800" b="1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400" b="1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000" b="1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000" b="1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cap="all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шахматы</a:t>
            </a: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1619672" y="1592824"/>
            <a:ext cx="7524328" cy="50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3200" b="1" kern="12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800" b="1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400" b="1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000" b="1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000" b="1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cap="all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Олимпийские игры</a:t>
            </a:r>
            <a:endParaRPr lang="ru-RU" sz="2400" cap="all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1619672" y="5301264"/>
            <a:ext cx="7524328" cy="50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3200" b="1" kern="12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800" b="1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400" b="1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000" b="1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000" b="1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cap="all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Спортивные игры</a:t>
            </a:r>
            <a:endParaRPr lang="ru-RU" sz="2400" cap="all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20272" y="1844824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hlinkClick r:id="rId3" action="ppaction://hlinksldjump"/>
              </a:rPr>
              <a:t>1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524368" y="1844824"/>
            <a:ext cx="360000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hlinkClick r:id="rId4" action="ppaction://hlinksldjump"/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028384" y="1844824"/>
            <a:ext cx="360000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hlinkClick r:id="rId5" action="ppaction://hlinksldjump"/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532480" y="1844824"/>
            <a:ext cx="360000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hlinkClick r:id="rId6" action="ppaction://hlinksldjump"/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508848" y="2564904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7" action="ppaction://hlinksldjump"/>
              </a:rPr>
              <a:t>1</a:t>
            </a:r>
            <a:endParaRPr lang="ru-RU" sz="2800" b="1" dirty="0"/>
          </a:p>
        </p:txBody>
      </p:sp>
      <p:sp>
        <p:nvSpPr>
          <p:cNvPr id="24" name="Овал 23"/>
          <p:cNvSpPr/>
          <p:nvPr/>
        </p:nvSpPr>
        <p:spPr>
          <a:xfrm>
            <a:off x="6012904" y="2564904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8" action="ppaction://hlinksldjump"/>
              </a:rPr>
              <a:t>2</a:t>
            </a:r>
            <a:endParaRPr lang="ru-RU" sz="2800" b="1" dirty="0"/>
          </a:p>
        </p:txBody>
      </p:sp>
      <p:sp>
        <p:nvSpPr>
          <p:cNvPr id="25" name="Овал 24">
            <a:hlinkClick r:id="rId8" action="ppaction://hlinksldjump"/>
          </p:cNvPr>
          <p:cNvSpPr/>
          <p:nvPr/>
        </p:nvSpPr>
        <p:spPr>
          <a:xfrm>
            <a:off x="6516960" y="2564904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9" action="ppaction://hlinksldjump"/>
              </a:rPr>
              <a:t>3</a:t>
            </a:r>
            <a:endParaRPr lang="ru-RU" sz="2800" b="1" dirty="0"/>
          </a:p>
        </p:txBody>
      </p:sp>
      <p:sp>
        <p:nvSpPr>
          <p:cNvPr id="26" name="Овал 25">
            <a:hlinkClick r:id="rId9" action="ppaction://hlinksldjump"/>
          </p:cNvPr>
          <p:cNvSpPr/>
          <p:nvPr/>
        </p:nvSpPr>
        <p:spPr>
          <a:xfrm>
            <a:off x="7020272" y="2564904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10" action="ppaction://hlinksldjump"/>
              </a:rPr>
              <a:t>4</a:t>
            </a:r>
            <a:endParaRPr lang="ru-RU" sz="2800" b="1" dirty="0"/>
          </a:p>
        </p:txBody>
      </p:sp>
      <p:sp>
        <p:nvSpPr>
          <p:cNvPr id="27" name="Овал 26">
            <a:hlinkClick r:id="rId10" action="ppaction://hlinksldjump"/>
          </p:cNvPr>
          <p:cNvSpPr/>
          <p:nvPr/>
        </p:nvSpPr>
        <p:spPr>
          <a:xfrm>
            <a:off x="7525072" y="2564904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11" action="ppaction://hlinksldjump"/>
              </a:rPr>
              <a:t>5</a:t>
            </a:r>
            <a:endParaRPr lang="ru-RU" sz="2800" b="1" dirty="0"/>
          </a:p>
        </p:txBody>
      </p:sp>
      <p:sp>
        <p:nvSpPr>
          <p:cNvPr id="28" name="Овал 27">
            <a:hlinkClick r:id="rId11" action="ppaction://hlinksldjump"/>
          </p:cNvPr>
          <p:cNvSpPr/>
          <p:nvPr/>
        </p:nvSpPr>
        <p:spPr>
          <a:xfrm>
            <a:off x="8029128" y="2564904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12" action="ppaction://hlinksldjump"/>
              </a:rPr>
              <a:t>6</a:t>
            </a:r>
            <a:endParaRPr lang="ru-RU" sz="2800" b="1" dirty="0" smtClean="0"/>
          </a:p>
        </p:txBody>
      </p:sp>
      <p:sp>
        <p:nvSpPr>
          <p:cNvPr id="29" name="Овал 28">
            <a:hlinkClick r:id="rId12" action="ppaction://hlinksldjump"/>
          </p:cNvPr>
          <p:cNvSpPr/>
          <p:nvPr/>
        </p:nvSpPr>
        <p:spPr>
          <a:xfrm>
            <a:off x="8533184" y="2564904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13" action="ppaction://hlinksldjump"/>
              </a:rPr>
              <a:t>7</a:t>
            </a:r>
            <a:endParaRPr lang="ru-RU" sz="2800" b="1" dirty="0"/>
          </a:p>
        </p:txBody>
      </p:sp>
      <p:sp>
        <p:nvSpPr>
          <p:cNvPr id="30" name="Овал 29">
            <a:hlinkClick r:id="rId14" action="ppaction://hlinksldjump"/>
          </p:cNvPr>
          <p:cNvSpPr/>
          <p:nvPr/>
        </p:nvSpPr>
        <p:spPr>
          <a:xfrm>
            <a:off x="6012160" y="3284984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hlinkClick r:id="rId14" action="ppaction://hlinksldjump"/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1" name="Овал 30">
            <a:hlinkClick r:id="rId15" action="ppaction://hlinksldjump"/>
          </p:cNvPr>
          <p:cNvSpPr/>
          <p:nvPr/>
        </p:nvSpPr>
        <p:spPr>
          <a:xfrm>
            <a:off x="6516960" y="3284984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hlinkClick r:id="rId15" action="ppaction://hlinksldjump"/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Овал 31">
            <a:hlinkClick r:id="rId16" action="ppaction://hlinksldjump"/>
          </p:cNvPr>
          <p:cNvSpPr/>
          <p:nvPr/>
        </p:nvSpPr>
        <p:spPr>
          <a:xfrm>
            <a:off x="7021016" y="3284984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hlinkClick r:id="rId16" action="ppaction://hlinksldjump"/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3" name="Овал 32">
            <a:hlinkClick r:id="rId17" action="ppaction://hlinksldjump"/>
          </p:cNvPr>
          <p:cNvSpPr/>
          <p:nvPr/>
        </p:nvSpPr>
        <p:spPr>
          <a:xfrm>
            <a:off x="7525072" y="3284984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hlinkClick r:id="rId17" action="ppaction://hlinksldjump"/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Овал 33">
            <a:hlinkClick r:id="rId18" action="ppaction://hlinksldjump"/>
          </p:cNvPr>
          <p:cNvSpPr/>
          <p:nvPr/>
        </p:nvSpPr>
        <p:spPr>
          <a:xfrm>
            <a:off x="8028384" y="3284984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hlinkClick r:id="rId18" action="ppaction://hlinksldjump"/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Овал 34">
            <a:hlinkClick r:id="rId19" action="ppaction://hlinksldjump"/>
          </p:cNvPr>
          <p:cNvSpPr/>
          <p:nvPr/>
        </p:nvSpPr>
        <p:spPr>
          <a:xfrm>
            <a:off x="8533184" y="3284984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hlinkClick r:id="rId19" action="ppaction://hlinksldjump"/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Овал 35">
            <a:hlinkClick r:id="rId20" action="ppaction://hlinksldjump"/>
          </p:cNvPr>
          <p:cNvSpPr/>
          <p:nvPr/>
        </p:nvSpPr>
        <p:spPr>
          <a:xfrm>
            <a:off x="6012904" y="4077112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20" action="ppaction://hlinksldjump"/>
              </a:rPr>
              <a:t>1</a:t>
            </a:r>
            <a:endParaRPr lang="ru-RU" sz="2800" b="1" dirty="0"/>
          </a:p>
        </p:txBody>
      </p:sp>
      <p:sp>
        <p:nvSpPr>
          <p:cNvPr id="37" name="Овал 36">
            <a:hlinkClick r:id="rId21" action="ppaction://hlinksldjump"/>
          </p:cNvPr>
          <p:cNvSpPr/>
          <p:nvPr/>
        </p:nvSpPr>
        <p:spPr>
          <a:xfrm>
            <a:off x="6516960" y="4077072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21" action="ppaction://hlinksldjump"/>
              </a:rPr>
              <a:t>2</a:t>
            </a:r>
            <a:endParaRPr lang="ru-RU" sz="2800" b="1" dirty="0"/>
          </a:p>
        </p:txBody>
      </p:sp>
      <p:sp>
        <p:nvSpPr>
          <p:cNvPr id="38" name="Овал 37">
            <a:hlinkClick r:id="rId22" action="ppaction://hlinksldjump"/>
          </p:cNvPr>
          <p:cNvSpPr/>
          <p:nvPr/>
        </p:nvSpPr>
        <p:spPr>
          <a:xfrm>
            <a:off x="7021016" y="4077072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22" action="ppaction://hlinksldjump"/>
              </a:rPr>
              <a:t>3</a:t>
            </a:r>
            <a:endParaRPr lang="ru-RU" sz="2800" b="1" dirty="0"/>
          </a:p>
        </p:txBody>
      </p:sp>
      <p:sp>
        <p:nvSpPr>
          <p:cNvPr id="39" name="Овал 38">
            <a:hlinkClick r:id="rId23" action="ppaction://hlinksldjump"/>
          </p:cNvPr>
          <p:cNvSpPr/>
          <p:nvPr/>
        </p:nvSpPr>
        <p:spPr>
          <a:xfrm>
            <a:off x="7525072" y="4077072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23" action="ppaction://hlinksldjump"/>
              </a:rPr>
              <a:t>4</a:t>
            </a:r>
            <a:endParaRPr lang="ru-RU" sz="2800" b="1" dirty="0"/>
          </a:p>
        </p:txBody>
      </p:sp>
      <p:sp>
        <p:nvSpPr>
          <p:cNvPr id="40" name="Овал 39">
            <a:hlinkClick r:id="rId24" action="ppaction://hlinksldjump"/>
          </p:cNvPr>
          <p:cNvSpPr/>
          <p:nvPr/>
        </p:nvSpPr>
        <p:spPr>
          <a:xfrm>
            <a:off x="8029128" y="4077072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24" action="ppaction://hlinksldjump"/>
              </a:rPr>
              <a:t>5</a:t>
            </a:r>
            <a:endParaRPr lang="ru-RU" sz="2800" b="1" dirty="0"/>
          </a:p>
        </p:txBody>
      </p:sp>
      <p:sp>
        <p:nvSpPr>
          <p:cNvPr id="41" name="Овал 40">
            <a:hlinkClick r:id="rId25" action="ppaction://hlinksldjump"/>
          </p:cNvPr>
          <p:cNvSpPr/>
          <p:nvPr/>
        </p:nvSpPr>
        <p:spPr>
          <a:xfrm>
            <a:off x="8533184" y="4077072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25" action="ppaction://hlinksldjump"/>
              </a:rPr>
              <a:t>6</a:t>
            </a:r>
            <a:endParaRPr lang="ru-RU" sz="2800" b="1" dirty="0"/>
          </a:p>
        </p:txBody>
      </p:sp>
      <p:sp>
        <p:nvSpPr>
          <p:cNvPr id="42" name="Овал 41">
            <a:hlinkClick r:id="rId26" action="ppaction://hlinksldjump"/>
          </p:cNvPr>
          <p:cNvSpPr/>
          <p:nvPr/>
        </p:nvSpPr>
        <p:spPr>
          <a:xfrm>
            <a:off x="7524328" y="4797152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26" action="ppaction://hlinksldjump"/>
              </a:rPr>
              <a:t>1</a:t>
            </a:r>
            <a:endParaRPr lang="ru-RU" sz="2800" b="1" dirty="0"/>
          </a:p>
        </p:txBody>
      </p:sp>
      <p:sp>
        <p:nvSpPr>
          <p:cNvPr id="43" name="Овал 42">
            <a:hlinkClick r:id="rId27" action="ppaction://hlinksldjump"/>
          </p:cNvPr>
          <p:cNvSpPr/>
          <p:nvPr/>
        </p:nvSpPr>
        <p:spPr>
          <a:xfrm>
            <a:off x="8029128" y="4797152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27" action="ppaction://hlinksldjump"/>
              </a:rPr>
              <a:t>2</a:t>
            </a:r>
            <a:endParaRPr lang="ru-RU" sz="2800" b="1" dirty="0"/>
          </a:p>
        </p:txBody>
      </p:sp>
      <p:sp>
        <p:nvSpPr>
          <p:cNvPr id="44" name="Овал 43">
            <a:hlinkClick r:id="rId28" action="ppaction://hlinksldjump"/>
          </p:cNvPr>
          <p:cNvSpPr/>
          <p:nvPr/>
        </p:nvSpPr>
        <p:spPr>
          <a:xfrm>
            <a:off x="8533184" y="4797152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28" action="ppaction://hlinksldjump"/>
              </a:rPr>
              <a:t>3</a:t>
            </a:r>
            <a:endParaRPr lang="ru-RU" sz="2800" b="1" dirty="0"/>
          </a:p>
        </p:txBody>
      </p:sp>
      <p:sp>
        <p:nvSpPr>
          <p:cNvPr id="46" name="Объект 5"/>
          <p:cNvSpPr txBox="1">
            <a:spLocks/>
          </p:cNvSpPr>
          <p:nvPr/>
        </p:nvSpPr>
        <p:spPr>
          <a:xfrm>
            <a:off x="1619672" y="6093352"/>
            <a:ext cx="7524328" cy="50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3200" b="1" kern="12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800" b="1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400" b="1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000" b="1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000" b="1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cap="all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РАЗНОЕ</a:t>
            </a:r>
            <a:endParaRPr lang="ru-RU" sz="2400" cap="all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>
            <a:hlinkClick r:id="rId29" action="ppaction://hlinksldjump"/>
          </p:cNvPr>
          <p:cNvSpPr/>
          <p:nvPr/>
        </p:nvSpPr>
        <p:spPr>
          <a:xfrm>
            <a:off x="4283968" y="5661344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29" action="ppaction://hlinksldjump"/>
              </a:rPr>
              <a:t>1</a:t>
            </a:r>
            <a:endParaRPr lang="ru-RU" sz="2800" b="1" dirty="0"/>
          </a:p>
        </p:txBody>
      </p:sp>
      <p:sp>
        <p:nvSpPr>
          <p:cNvPr id="48" name="Овал 47">
            <a:hlinkClick r:id="rId30" action="ppaction://hlinksldjump"/>
          </p:cNvPr>
          <p:cNvSpPr/>
          <p:nvPr/>
        </p:nvSpPr>
        <p:spPr>
          <a:xfrm>
            <a:off x="4716016" y="5661248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30" action="ppaction://hlinksldjump"/>
              </a:rPr>
              <a:t>2</a:t>
            </a:r>
            <a:endParaRPr lang="ru-RU" sz="2800" b="1" dirty="0"/>
          </a:p>
        </p:txBody>
      </p:sp>
      <p:sp>
        <p:nvSpPr>
          <p:cNvPr id="49" name="Овал 48">
            <a:hlinkClick r:id="rId31" action="ppaction://hlinksldjump"/>
          </p:cNvPr>
          <p:cNvSpPr/>
          <p:nvPr/>
        </p:nvSpPr>
        <p:spPr>
          <a:xfrm>
            <a:off x="5148064" y="5661248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31" action="ppaction://hlinksldjump"/>
              </a:rPr>
              <a:t>3</a:t>
            </a:r>
            <a:endParaRPr lang="ru-RU" sz="2800" b="1" dirty="0"/>
          </a:p>
        </p:txBody>
      </p:sp>
      <p:sp>
        <p:nvSpPr>
          <p:cNvPr id="50" name="Овал 49">
            <a:hlinkClick r:id="rId32" action="ppaction://hlinksldjump"/>
          </p:cNvPr>
          <p:cNvSpPr/>
          <p:nvPr/>
        </p:nvSpPr>
        <p:spPr>
          <a:xfrm>
            <a:off x="5580112" y="5661248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32" action="ppaction://hlinksldjump"/>
              </a:rPr>
              <a:t>4</a:t>
            </a:r>
            <a:endParaRPr lang="ru-RU" sz="2800" b="1" dirty="0"/>
          </a:p>
        </p:txBody>
      </p:sp>
      <p:sp>
        <p:nvSpPr>
          <p:cNvPr id="51" name="Овал 50">
            <a:hlinkClick r:id="rId33" action="ppaction://hlinksldjump"/>
          </p:cNvPr>
          <p:cNvSpPr/>
          <p:nvPr/>
        </p:nvSpPr>
        <p:spPr>
          <a:xfrm>
            <a:off x="6012160" y="5661248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33" action="ppaction://hlinksldjump"/>
              </a:rPr>
              <a:t>5</a:t>
            </a:r>
            <a:endParaRPr lang="ru-RU" sz="2800" b="1" dirty="0"/>
          </a:p>
        </p:txBody>
      </p:sp>
      <p:sp>
        <p:nvSpPr>
          <p:cNvPr id="52" name="Овал 51">
            <a:hlinkClick r:id="rId34" action="ppaction://hlinksldjump"/>
          </p:cNvPr>
          <p:cNvSpPr/>
          <p:nvPr/>
        </p:nvSpPr>
        <p:spPr>
          <a:xfrm>
            <a:off x="6444208" y="5661248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34" action="ppaction://hlinksldjump"/>
              </a:rPr>
              <a:t>6</a:t>
            </a:r>
            <a:endParaRPr lang="ru-RU" sz="2800" b="1" dirty="0"/>
          </a:p>
        </p:txBody>
      </p:sp>
      <p:sp>
        <p:nvSpPr>
          <p:cNvPr id="53" name="Овал 52">
            <a:hlinkClick r:id="rId35" action="ppaction://hlinksldjump"/>
          </p:cNvPr>
          <p:cNvSpPr/>
          <p:nvPr/>
        </p:nvSpPr>
        <p:spPr>
          <a:xfrm>
            <a:off x="6876256" y="5661248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35" action="ppaction://hlinksldjump"/>
              </a:rPr>
              <a:t>7</a:t>
            </a:r>
            <a:endParaRPr lang="ru-RU" sz="2800" b="1" dirty="0"/>
          </a:p>
        </p:txBody>
      </p:sp>
      <p:sp>
        <p:nvSpPr>
          <p:cNvPr id="54" name="Овал 53">
            <a:hlinkClick r:id="rId36" action="ppaction://hlinksldjump"/>
          </p:cNvPr>
          <p:cNvSpPr/>
          <p:nvPr/>
        </p:nvSpPr>
        <p:spPr>
          <a:xfrm>
            <a:off x="7308304" y="5661248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36" action="ppaction://hlinksldjump"/>
              </a:rPr>
              <a:t>8</a:t>
            </a:r>
            <a:endParaRPr lang="ru-RU" sz="2800" b="1" dirty="0"/>
          </a:p>
        </p:txBody>
      </p:sp>
      <p:sp>
        <p:nvSpPr>
          <p:cNvPr id="55" name="Овал 54">
            <a:hlinkClick r:id="rId37" action="ppaction://hlinksldjump"/>
          </p:cNvPr>
          <p:cNvSpPr/>
          <p:nvPr/>
        </p:nvSpPr>
        <p:spPr>
          <a:xfrm>
            <a:off x="7740352" y="5661248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37" action="ppaction://hlinksldjump"/>
              </a:rPr>
              <a:t>9</a:t>
            </a:r>
            <a:endParaRPr lang="ru-RU" sz="2800" b="1" dirty="0"/>
          </a:p>
        </p:txBody>
      </p:sp>
      <p:sp>
        <p:nvSpPr>
          <p:cNvPr id="57" name="Овал 56">
            <a:hlinkClick r:id="rId38" action="ppaction://hlinksldjump"/>
          </p:cNvPr>
          <p:cNvSpPr/>
          <p:nvPr/>
        </p:nvSpPr>
        <p:spPr>
          <a:xfrm>
            <a:off x="8172488" y="6381368"/>
            <a:ext cx="792000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38" action="ppaction://hlinksldjump"/>
              </a:rPr>
              <a:t>10</a:t>
            </a:r>
            <a:endParaRPr lang="ru-RU" sz="2800" b="1" dirty="0"/>
          </a:p>
        </p:txBody>
      </p:sp>
      <p:sp>
        <p:nvSpPr>
          <p:cNvPr id="58" name="Овал 57">
            <a:hlinkClick r:id="rId39" action="ppaction://hlinksldjump"/>
          </p:cNvPr>
          <p:cNvSpPr/>
          <p:nvPr/>
        </p:nvSpPr>
        <p:spPr>
          <a:xfrm>
            <a:off x="8172400" y="5661248"/>
            <a:ext cx="792000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39" action="ppaction://hlinksldjump"/>
              </a:rPr>
              <a:t>10</a:t>
            </a:r>
            <a:endParaRPr lang="ru-RU" sz="2800" b="1" dirty="0"/>
          </a:p>
        </p:txBody>
      </p:sp>
      <p:sp>
        <p:nvSpPr>
          <p:cNvPr id="62" name="Овал 61">
            <a:hlinkClick r:id="rId40" action="ppaction://hlinksldjump"/>
          </p:cNvPr>
          <p:cNvSpPr/>
          <p:nvPr/>
        </p:nvSpPr>
        <p:spPr>
          <a:xfrm>
            <a:off x="7741096" y="6381328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40" action="ppaction://hlinksldjump"/>
              </a:rPr>
              <a:t>9</a:t>
            </a:r>
            <a:endParaRPr lang="ru-RU" sz="2800" b="1" dirty="0"/>
          </a:p>
        </p:txBody>
      </p:sp>
      <p:sp>
        <p:nvSpPr>
          <p:cNvPr id="63" name="Овал 62">
            <a:hlinkClick r:id="rId41" action="ppaction://hlinksldjump"/>
          </p:cNvPr>
          <p:cNvSpPr/>
          <p:nvPr/>
        </p:nvSpPr>
        <p:spPr>
          <a:xfrm>
            <a:off x="7309048" y="6381328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41" action="ppaction://hlinksldjump"/>
              </a:rPr>
              <a:t>8</a:t>
            </a:r>
            <a:endParaRPr lang="ru-RU" sz="2800" b="1" dirty="0"/>
          </a:p>
        </p:txBody>
      </p:sp>
      <p:sp>
        <p:nvSpPr>
          <p:cNvPr id="64" name="Овал 63">
            <a:hlinkClick r:id="rId42" action="ppaction://hlinksldjump"/>
          </p:cNvPr>
          <p:cNvSpPr/>
          <p:nvPr/>
        </p:nvSpPr>
        <p:spPr>
          <a:xfrm>
            <a:off x="6877000" y="6381328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42" action="ppaction://hlinksldjump"/>
              </a:rPr>
              <a:t>7</a:t>
            </a:r>
            <a:endParaRPr lang="ru-RU" sz="2800" b="1" dirty="0"/>
          </a:p>
        </p:txBody>
      </p:sp>
      <p:sp>
        <p:nvSpPr>
          <p:cNvPr id="65" name="Овал 64">
            <a:hlinkClick r:id="rId43" action="ppaction://hlinksldjump"/>
          </p:cNvPr>
          <p:cNvSpPr/>
          <p:nvPr/>
        </p:nvSpPr>
        <p:spPr>
          <a:xfrm>
            <a:off x="6444952" y="6381328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43" action="ppaction://hlinksldjump"/>
              </a:rPr>
              <a:t>6</a:t>
            </a:r>
            <a:endParaRPr lang="ru-RU" sz="2800" b="1" dirty="0"/>
          </a:p>
        </p:txBody>
      </p:sp>
      <p:sp>
        <p:nvSpPr>
          <p:cNvPr id="66" name="Овал 65">
            <a:hlinkClick r:id="rId44" action="ppaction://hlinksldjump"/>
          </p:cNvPr>
          <p:cNvSpPr/>
          <p:nvPr/>
        </p:nvSpPr>
        <p:spPr>
          <a:xfrm>
            <a:off x="6012160" y="6381328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44" action="ppaction://hlinksldjump"/>
              </a:rPr>
              <a:t>5</a:t>
            </a:r>
            <a:endParaRPr lang="ru-RU" sz="2800" b="1" dirty="0"/>
          </a:p>
        </p:txBody>
      </p:sp>
      <p:sp>
        <p:nvSpPr>
          <p:cNvPr id="67" name="Овал 66">
            <a:hlinkClick r:id="rId45" action="ppaction://hlinksldjump"/>
          </p:cNvPr>
          <p:cNvSpPr/>
          <p:nvPr/>
        </p:nvSpPr>
        <p:spPr>
          <a:xfrm>
            <a:off x="4716760" y="6381328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45" action="ppaction://hlinksldjump"/>
              </a:rPr>
              <a:t>2</a:t>
            </a:r>
            <a:endParaRPr lang="ru-RU" sz="2800" b="1" dirty="0"/>
          </a:p>
        </p:txBody>
      </p:sp>
      <p:sp>
        <p:nvSpPr>
          <p:cNvPr id="68" name="Овал 67">
            <a:hlinkClick r:id="rId46" action="ppaction://hlinksldjump"/>
          </p:cNvPr>
          <p:cNvSpPr/>
          <p:nvPr/>
        </p:nvSpPr>
        <p:spPr>
          <a:xfrm>
            <a:off x="5148808" y="6381328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46" action="ppaction://hlinksldjump"/>
              </a:rPr>
              <a:t>3</a:t>
            </a:r>
            <a:endParaRPr lang="ru-RU" sz="2800" b="1" dirty="0"/>
          </a:p>
        </p:txBody>
      </p:sp>
      <p:sp>
        <p:nvSpPr>
          <p:cNvPr id="69" name="Овал 68">
            <a:hlinkClick r:id="rId47" action="ppaction://hlinksldjump"/>
          </p:cNvPr>
          <p:cNvSpPr/>
          <p:nvPr/>
        </p:nvSpPr>
        <p:spPr>
          <a:xfrm>
            <a:off x="5580856" y="6381328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47" action="ppaction://hlinksldjump"/>
              </a:rPr>
              <a:t>4</a:t>
            </a:r>
            <a:endParaRPr lang="ru-RU" sz="2800" b="1" dirty="0"/>
          </a:p>
        </p:txBody>
      </p:sp>
      <p:sp>
        <p:nvSpPr>
          <p:cNvPr id="70" name="Овал 69">
            <a:hlinkClick r:id="rId48" action="ppaction://hlinksldjump"/>
          </p:cNvPr>
          <p:cNvSpPr/>
          <p:nvPr/>
        </p:nvSpPr>
        <p:spPr>
          <a:xfrm>
            <a:off x="4284712" y="6381328"/>
            <a:ext cx="359296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48" action="ppaction://hlinksldjump"/>
              </a:rPr>
              <a:t>1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844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800"/>
                </a:solidFill>
              </a:rPr>
              <a:t>Инструмент спортивного судьи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605960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Свисток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13" y="5301208"/>
            <a:ext cx="2752151" cy="1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5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800"/>
                </a:solidFill>
              </a:rPr>
              <a:t>Спортивный снаряд для перетягивания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605960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Канат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13" y="5301208"/>
            <a:ext cx="2752151" cy="1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800"/>
                </a:solidFill>
              </a:rPr>
              <a:t>«</a:t>
            </a:r>
            <a:r>
              <a:rPr lang="ru-RU" dirty="0">
                <a:solidFill>
                  <a:srgbClr val="703800"/>
                </a:solidFill>
              </a:rPr>
              <a:t>Бородатый» спортивный снаряд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605960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Козёл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Василич\Desktop\go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" t="4590" b="9436"/>
          <a:stretch/>
        </p:blipFill>
        <p:spPr bwMode="auto">
          <a:xfrm>
            <a:off x="5724128" y="948568"/>
            <a:ext cx="2520280" cy="315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силич\Desktop\1269699904_60505540_4----12696999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8641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13" y="5301208"/>
            <a:ext cx="2752151" cy="1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7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800"/>
                </a:solidFill>
              </a:rPr>
              <a:t>Бейсбольная клюшка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605960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Бита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13" y="5301208"/>
            <a:ext cx="2752151" cy="1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800"/>
                </a:solidFill>
              </a:rPr>
              <a:t>Обувь футболиста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605960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Бутсы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13" y="5301208"/>
            <a:ext cx="2752151" cy="1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703800"/>
                </a:solidFill>
              </a:rPr>
              <a:t>Спортивное сооружение для проведения соревнований по велосипедному спорту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605960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Велотрек (трек)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13" y="5301208"/>
            <a:ext cx="2752151" cy="1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2075" lvl="0" algn="l"/>
            <a:r>
              <a:rPr lang="ru-RU" dirty="0" smtClean="0">
                <a:solidFill>
                  <a:srgbClr val="2D8763"/>
                </a:solidFill>
              </a:rPr>
              <a:t>Недостаток </a:t>
            </a:r>
            <a:r>
              <a:rPr lang="ru-RU" dirty="0">
                <a:solidFill>
                  <a:srgbClr val="2D8763"/>
                </a:solidFill>
              </a:rPr>
              <a:t>времени в шахматах</a:t>
            </a:r>
            <a:endParaRPr lang="ru-RU" b="1" dirty="0">
              <a:solidFill>
                <a:srgbClr val="2D8763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Цейтнот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8A05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48" y="4941168"/>
            <a:ext cx="2424811" cy="18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2075" lvl="0" algn="l"/>
            <a:r>
              <a:rPr lang="ru-RU" dirty="0" smtClean="0">
                <a:solidFill>
                  <a:srgbClr val="2D8763"/>
                </a:solidFill>
              </a:rPr>
              <a:t>Ничья </a:t>
            </a:r>
            <a:r>
              <a:rPr lang="ru-RU" dirty="0">
                <a:solidFill>
                  <a:srgbClr val="2D8763"/>
                </a:solidFill>
              </a:rPr>
              <a:t>в шахматах</a:t>
            </a:r>
            <a:endParaRPr lang="ru-RU" b="1" dirty="0">
              <a:solidFill>
                <a:srgbClr val="2D8763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Пат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8A05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48" y="4941168"/>
            <a:ext cx="2424811" cy="18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6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2075" lvl="0" algn="l"/>
            <a:r>
              <a:rPr lang="ru-RU" sz="2800" dirty="0" smtClean="0">
                <a:solidFill>
                  <a:srgbClr val="2D8763"/>
                </a:solidFill>
              </a:rPr>
              <a:t>Как </a:t>
            </a:r>
            <a:r>
              <a:rPr lang="ru-RU" sz="2800" dirty="0">
                <a:solidFill>
                  <a:srgbClr val="2D8763"/>
                </a:solidFill>
              </a:rPr>
              <a:t>называется ход в шахматах, который разрешает передвижение двух фигур одновременно</a:t>
            </a:r>
            <a:endParaRPr lang="ru-RU" sz="2800" b="1" dirty="0">
              <a:solidFill>
                <a:srgbClr val="2D8763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Рокировка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8A05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48" y="4941168"/>
            <a:ext cx="2424811" cy="18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2075" lvl="0"/>
            <a:r>
              <a:rPr lang="ru-RU" sz="3600" b="1" dirty="0" smtClean="0">
                <a:solidFill>
                  <a:srgbClr val="004F8A"/>
                </a:solidFill>
              </a:rPr>
              <a:t>Одна </a:t>
            </a:r>
            <a:r>
              <a:rPr lang="ru-RU" sz="3600" b="1" dirty="0">
                <a:solidFill>
                  <a:srgbClr val="004F8A"/>
                </a:solidFill>
              </a:rPr>
              <a:t>партия в теннисе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Сет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9715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1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b="1" dirty="0" smtClean="0">
                <a:latin typeface="Arial Narrow" pitchFamily="34" charset="0"/>
              </a:rPr>
              <a:t/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В </a:t>
            </a:r>
            <a:r>
              <a:rPr lang="ru-RU" b="1" dirty="0">
                <a:solidFill>
                  <a:srgbClr val="0033CC"/>
                </a:solidFill>
                <a:latin typeface="Arial Narrow" pitchFamily="34" charset="0"/>
              </a:rPr>
              <a:t>каком году и где проходили Олимпийские игры в СССР?</a:t>
            </a:r>
            <a:br>
              <a:rPr lang="ru-RU" b="1" dirty="0">
                <a:solidFill>
                  <a:srgbClr val="0033CC"/>
                </a:solidFill>
                <a:latin typeface="Arial Narrow" pitchFamily="34" charset="0"/>
              </a:rPr>
            </a:b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605960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>
                <a:solidFill>
                  <a:srgbClr val="FF0000"/>
                </a:solidFill>
              </a:rPr>
              <a:t>В </a:t>
            </a:r>
            <a:r>
              <a:rPr lang="ru-RU" dirty="0" smtClean="0">
                <a:solidFill>
                  <a:srgbClr val="FF0000"/>
                </a:solidFill>
              </a:rPr>
              <a:t>Москве в 1980 году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13" y="5301208"/>
            <a:ext cx="2752151" cy="1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0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2075" lvl="0"/>
            <a:r>
              <a:rPr lang="ru-RU" sz="3600" b="1" dirty="0" smtClean="0">
                <a:solidFill>
                  <a:srgbClr val="004F8A"/>
                </a:solidFill>
              </a:rPr>
              <a:t>Мяч </a:t>
            </a:r>
            <a:r>
              <a:rPr lang="ru-RU" sz="3600" b="1" dirty="0">
                <a:solidFill>
                  <a:srgbClr val="004F8A"/>
                </a:solidFill>
              </a:rPr>
              <a:t>вне игры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Аут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13176"/>
            <a:ext cx="1705372" cy="17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2075" lvl="0"/>
            <a:r>
              <a:rPr lang="ru-RU" sz="3600" b="1" dirty="0" smtClean="0">
                <a:solidFill>
                  <a:srgbClr val="004F8A"/>
                </a:solidFill>
              </a:rPr>
              <a:t>Передача </a:t>
            </a:r>
            <a:r>
              <a:rPr lang="ru-RU" sz="3600" b="1" dirty="0">
                <a:solidFill>
                  <a:srgbClr val="004F8A"/>
                </a:solidFill>
              </a:rPr>
              <a:t>мяча в игре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Пас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50" y="4581128"/>
            <a:ext cx="2437550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2075" lvl="0"/>
            <a:r>
              <a:rPr lang="ru-RU" sz="3600" b="1" dirty="0" smtClean="0">
                <a:solidFill>
                  <a:srgbClr val="004F8A"/>
                </a:solidFill>
              </a:rPr>
              <a:t>Русский </a:t>
            </a:r>
            <a:r>
              <a:rPr lang="ru-RU" sz="3600" b="1" dirty="0">
                <a:solidFill>
                  <a:srgbClr val="004F8A"/>
                </a:solidFill>
              </a:rPr>
              <a:t>народный бейсбол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Лапта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9715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4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2075" lvl="0"/>
            <a:r>
              <a:rPr lang="ru-RU" sz="3600" b="1" dirty="0" smtClean="0">
                <a:solidFill>
                  <a:srgbClr val="004F8A"/>
                </a:solidFill>
              </a:rPr>
              <a:t>Король </a:t>
            </a:r>
            <a:r>
              <a:rPr lang="ru-RU" sz="3600" b="1" dirty="0">
                <a:solidFill>
                  <a:srgbClr val="004F8A"/>
                </a:solidFill>
              </a:rPr>
              <a:t>футбола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Пеле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13176"/>
            <a:ext cx="1705372" cy="17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5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2075" lvl="0"/>
            <a:r>
              <a:rPr lang="ru-RU" sz="3600" b="1" dirty="0" smtClean="0">
                <a:solidFill>
                  <a:srgbClr val="004F8A"/>
                </a:solidFill>
              </a:rPr>
              <a:t>Родина </a:t>
            </a:r>
            <a:r>
              <a:rPr lang="ru-RU" sz="3600" b="1" dirty="0">
                <a:solidFill>
                  <a:srgbClr val="004F8A"/>
                </a:solidFill>
              </a:rPr>
              <a:t>футбола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Англия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13176"/>
            <a:ext cx="1705372" cy="17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4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2075" lvl="0"/>
            <a:r>
              <a:rPr lang="ru-RU" sz="3600" b="1" dirty="0" smtClean="0">
                <a:solidFill>
                  <a:srgbClr val="004F8A"/>
                </a:solidFill>
              </a:rPr>
              <a:t>Родина </a:t>
            </a:r>
            <a:r>
              <a:rPr lang="ru-RU" sz="3600" b="1" dirty="0">
                <a:solidFill>
                  <a:srgbClr val="004F8A"/>
                </a:solidFill>
              </a:rPr>
              <a:t>баскетбола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США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41168"/>
            <a:ext cx="170080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2075" lvl="0"/>
            <a:r>
              <a:rPr lang="ru-RU" sz="3600" b="1" dirty="0" smtClean="0">
                <a:solidFill>
                  <a:srgbClr val="004F8A"/>
                </a:solidFill>
              </a:rPr>
              <a:t>Ведение</a:t>
            </a:r>
            <a:r>
              <a:rPr lang="ru-RU" sz="3600" b="1" dirty="0">
                <a:solidFill>
                  <a:srgbClr val="004F8A"/>
                </a:solidFill>
              </a:rPr>
              <a:t>, обводка в баскетболе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Дриблинг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41168"/>
            <a:ext cx="170080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9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2075" lvl="0"/>
            <a:r>
              <a:rPr lang="ru-RU" sz="3600" b="1" dirty="0" smtClean="0">
                <a:solidFill>
                  <a:srgbClr val="004F8A"/>
                </a:solidFill>
              </a:rPr>
              <a:t>Положение </a:t>
            </a:r>
            <a:r>
              <a:rPr lang="ru-RU" sz="3600" b="1" dirty="0">
                <a:solidFill>
                  <a:srgbClr val="004F8A"/>
                </a:solidFill>
              </a:rPr>
              <a:t>вне игры в футболе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Офсайд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13176"/>
            <a:ext cx="1705372" cy="17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2075" lvl="0"/>
            <a:r>
              <a:rPr lang="ru-RU" sz="3600" b="1" dirty="0" smtClean="0">
                <a:solidFill>
                  <a:srgbClr val="004F8A"/>
                </a:solidFill>
              </a:rPr>
              <a:t>Дополнительный </a:t>
            </a:r>
            <a:r>
              <a:rPr lang="ru-RU" sz="3600" b="1" dirty="0">
                <a:solidFill>
                  <a:srgbClr val="004F8A"/>
                </a:solidFill>
              </a:rPr>
              <a:t>период в хоккее с шайбой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Овертайм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157192"/>
            <a:ext cx="1726952" cy="149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9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5250" algn="l"/>
            <a:r>
              <a:rPr lang="ru-RU" sz="5400" dirty="0" smtClean="0">
                <a:solidFill>
                  <a:srgbClr val="28A05E"/>
                </a:solidFill>
              </a:rPr>
              <a:t>Танцор </a:t>
            </a:r>
            <a:r>
              <a:rPr lang="ru-RU" sz="5400" dirty="0">
                <a:solidFill>
                  <a:srgbClr val="28A05E"/>
                </a:solidFill>
              </a:rPr>
              <a:t>на льду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Фигурист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01208"/>
            <a:ext cx="2752151" cy="1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2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Талисман </a:t>
            </a:r>
            <a:r>
              <a:rPr lang="ru-RU" b="1" dirty="0">
                <a:solidFill>
                  <a:srgbClr val="0033CC"/>
                </a:solidFill>
                <a:latin typeface="Arial Narrow" pitchFamily="34" charset="0"/>
              </a:rPr>
              <a:t>Московской Олимпиады. 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605960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Мишка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13" y="5301208"/>
            <a:ext cx="2752151" cy="1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4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5250" algn="l"/>
            <a:r>
              <a:rPr lang="ru-RU" sz="4800" dirty="0" smtClean="0">
                <a:solidFill>
                  <a:srgbClr val="28A05E"/>
                </a:solidFill>
              </a:rPr>
              <a:t>Спортсмен</a:t>
            </a:r>
            <a:r>
              <a:rPr lang="ru-RU" sz="4800" dirty="0">
                <a:solidFill>
                  <a:srgbClr val="28A05E"/>
                </a:solidFill>
              </a:rPr>
              <a:t>, который ходит сидя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Шахматист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13" y="5301208"/>
            <a:ext cx="2752151" cy="1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3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5250" algn="l"/>
            <a:r>
              <a:rPr lang="ru-RU" sz="4800" dirty="0" smtClean="0">
                <a:solidFill>
                  <a:srgbClr val="28A05E"/>
                </a:solidFill>
              </a:rPr>
              <a:t>Молодой </a:t>
            </a:r>
            <a:r>
              <a:rPr lang="ru-RU" sz="4800" dirty="0">
                <a:solidFill>
                  <a:srgbClr val="28A05E"/>
                </a:solidFill>
              </a:rPr>
              <a:t>спортсмен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Юниор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01208"/>
            <a:ext cx="2752151" cy="1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5250" algn="l"/>
            <a:r>
              <a:rPr lang="ru-RU" sz="4800" dirty="0" smtClean="0">
                <a:solidFill>
                  <a:srgbClr val="28A05E"/>
                </a:solidFill>
              </a:rPr>
              <a:t>Её </a:t>
            </a:r>
            <a:r>
              <a:rPr lang="ru-RU" sz="4800" dirty="0">
                <a:solidFill>
                  <a:srgbClr val="28A05E"/>
                </a:solidFill>
              </a:rPr>
              <a:t>просят лыжники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Лыжню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01208"/>
            <a:ext cx="2752151" cy="1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5250" algn="l"/>
            <a:r>
              <a:rPr lang="ru-RU" sz="4800" dirty="0" smtClean="0">
                <a:solidFill>
                  <a:srgbClr val="28A05E"/>
                </a:solidFill>
              </a:rPr>
              <a:t>Стреляющий </a:t>
            </a:r>
            <a:r>
              <a:rPr lang="ru-RU" sz="4800" dirty="0">
                <a:solidFill>
                  <a:srgbClr val="28A05E"/>
                </a:solidFill>
              </a:rPr>
              <a:t>лыжник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Биатлонист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01208"/>
            <a:ext cx="2752151" cy="1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5250" algn="l"/>
            <a:r>
              <a:rPr lang="ru-RU" sz="4800" dirty="0">
                <a:solidFill>
                  <a:srgbClr val="2D8763"/>
                </a:solidFill>
              </a:rPr>
              <a:t>Способ плавания на спине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Кроль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01208"/>
            <a:ext cx="2752151" cy="1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6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5250" algn="l"/>
            <a:r>
              <a:rPr lang="ru-RU" sz="3600" dirty="0" smtClean="0">
                <a:solidFill>
                  <a:srgbClr val="28A05E"/>
                </a:solidFill>
              </a:rPr>
              <a:t>Вид </a:t>
            </a:r>
            <a:r>
              <a:rPr lang="ru-RU" sz="3600" dirty="0">
                <a:solidFill>
                  <a:srgbClr val="28A05E"/>
                </a:solidFill>
              </a:rPr>
              <a:t>спорта, в котором соревнуются только женщины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Художественная гимнастика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01208"/>
            <a:ext cx="2752151" cy="1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5250" algn="l"/>
            <a:r>
              <a:rPr lang="ru-RU" dirty="0" smtClean="0">
                <a:solidFill>
                  <a:srgbClr val="28A05E"/>
                </a:solidFill>
              </a:rPr>
              <a:t>Два </a:t>
            </a:r>
            <a:r>
              <a:rPr lang="ru-RU" dirty="0">
                <a:solidFill>
                  <a:srgbClr val="28A05E"/>
                </a:solidFill>
              </a:rPr>
              <a:t>велосипедиста на одном велосипеде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Тандем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01208"/>
            <a:ext cx="2752151" cy="1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9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5250" algn="l"/>
            <a:r>
              <a:rPr lang="ru-RU" sz="3600" dirty="0" smtClean="0">
                <a:solidFill>
                  <a:srgbClr val="28A05E"/>
                </a:solidFill>
              </a:rPr>
              <a:t>Скоростной </a:t>
            </a:r>
            <a:r>
              <a:rPr lang="ru-RU" sz="3600" dirty="0">
                <a:solidFill>
                  <a:srgbClr val="28A05E"/>
                </a:solidFill>
              </a:rPr>
              <a:t>бег на коньках в хоккейной коробке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Шорт-трек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01208"/>
            <a:ext cx="2752151" cy="1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7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5250" algn="l"/>
            <a:r>
              <a:rPr lang="ru-RU" dirty="0" smtClean="0">
                <a:solidFill>
                  <a:srgbClr val="28A05E"/>
                </a:solidFill>
              </a:rPr>
              <a:t>Как </a:t>
            </a:r>
            <a:r>
              <a:rPr lang="ru-RU" dirty="0">
                <a:solidFill>
                  <a:srgbClr val="28A05E"/>
                </a:solidFill>
              </a:rPr>
              <a:t>называется игра с шарами и кеглями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Боулинг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01208"/>
            <a:ext cx="2752151" cy="1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4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919136"/>
          </a:xfrm>
        </p:spPr>
        <p:txBody>
          <a:bodyPr>
            <a:noAutofit/>
          </a:bodyPr>
          <a:lstStyle/>
          <a:p>
            <a:pPr lvl="0"/>
            <a:r>
              <a:rPr lang="ru-RU" sz="4000" b="1" dirty="0" smtClean="0">
                <a:solidFill>
                  <a:srgbClr val="0033CC"/>
                </a:solidFill>
                <a:latin typeface="Arial Narrow" pitchFamily="34" charset="0"/>
              </a:rPr>
              <a:t>В </a:t>
            </a:r>
            <a:r>
              <a:rPr lang="ru-RU" sz="4000" b="1" dirty="0">
                <a:solidFill>
                  <a:srgbClr val="0033CC"/>
                </a:solidFill>
                <a:latin typeface="Arial Narrow" pitchFamily="34" charset="0"/>
              </a:rPr>
              <a:t>каком году и где </a:t>
            </a:r>
            <a:r>
              <a:rPr lang="ru-RU" sz="4000" b="1" dirty="0" smtClean="0">
                <a:solidFill>
                  <a:srgbClr val="0033CC"/>
                </a:solidFill>
                <a:latin typeface="Arial Narrow" pitchFamily="34" charset="0"/>
              </a:rPr>
              <a:t>и когда состоятся </a:t>
            </a:r>
            <a:r>
              <a:rPr lang="ru-RU" sz="4000" b="1" dirty="0">
                <a:solidFill>
                  <a:srgbClr val="0033CC"/>
                </a:solidFill>
                <a:latin typeface="Arial Narrow" pitchFamily="34" charset="0"/>
              </a:rPr>
              <a:t>зимние Олимпийские игры в России.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605960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 2014 году в Сочи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13" y="5301208"/>
            <a:ext cx="2752151" cy="1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Талисман </a:t>
            </a:r>
            <a:r>
              <a:rPr lang="ru-RU" b="1" dirty="0">
                <a:solidFill>
                  <a:srgbClr val="0033CC"/>
                </a:solidFill>
                <a:latin typeface="Arial Narrow" pitchFamily="34" charset="0"/>
              </a:rPr>
              <a:t>Зимних олимпийских игр </a:t>
            </a:r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2014 года.</a:t>
            </a: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605960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Леопард, белый медведь, заяц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13" y="5301208"/>
            <a:ext cx="2752151" cy="1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5250"/>
            <a:r>
              <a:rPr lang="ru-RU" b="1" dirty="0" smtClean="0">
                <a:solidFill>
                  <a:srgbClr val="0033CC"/>
                </a:solidFill>
              </a:rPr>
              <a:t>Начало </a:t>
            </a:r>
            <a:r>
              <a:rPr lang="ru-RU" b="1" dirty="0">
                <a:solidFill>
                  <a:srgbClr val="0033CC"/>
                </a:solidFill>
              </a:rPr>
              <a:t>пути к финишу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Старт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4581128"/>
            <a:ext cx="2286531" cy="20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0033CC"/>
                </a:solidFill>
              </a:rPr>
              <a:t>Бег по пересеченной </a:t>
            </a:r>
            <a:r>
              <a:rPr lang="ru-RU" dirty="0" smtClean="0">
                <a:solidFill>
                  <a:srgbClr val="0033CC"/>
                </a:solidFill>
              </a:rPr>
              <a:t>местности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Кросс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4581128"/>
            <a:ext cx="2286531" cy="20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8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0033CC"/>
                </a:solidFill>
              </a:rPr>
              <a:t>Бегун на короткие </a:t>
            </a:r>
            <a:r>
              <a:rPr lang="ru-RU" dirty="0" smtClean="0">
                <a:solidFill>
                  <a:srgbClr val="0033CC"/>
                </a:solidFill>
              </a:rPr>
              <a:t>дистанции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84176" y="2708920"/>
            <a:ext cx="7524328" cy="6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Спринтер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4581128"/>
            <a:ext cx="2286531" cy="20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4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Ученик года 2008 2 к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ченик года 2008 1 к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Ученик года 200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оя тема спортивная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Ученик года 2008 2 кл</Template>
  <TotalTime>395</TotalTime>
  <Words>362</Words>
  <Application>Microsoft Office PowerPoint</Application>
  <PresentationFormat>Экран (4:3)</PresentationFormat>
  <Paragraphs>153</Paragraphs>
  <Slides>48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48</vt:i4>
      </vt:variant>
    </vt:vector>
  </HeadingPairs>
  <TitlesOfParts>
    <vt:vector size="56" baseType="lpstr">
      <vt:lpstr>Arial</vt:lpstr>
      <vt:lpstr>Arial Black</vt:lpstr>
      <vt:lpstr>Arial Narrow</vt:lpstr>
      <vt:lpstr>Calibri</vt:lpstr>
      <vt:lpstr>Ученик года 2008 2 кл</vt:lpstr>
      <vt:lpstr>ученик года 2008 1 кл</vt:lpstr>
      <vt:lpstr>Ученик года 2008</vt:lpstr>
      <vt:lpstr>Моя тема спортивная 2</vt:lpstr>
      <vt:lpstr>СПОРТИВНАЯ ВИКТОРИНА</vt:lpstr>
      <vt:lpstr>КАТЕГОРИИ</vt:lpstr>
      <vt:lpstr> В каком году и где проходили Олимпийские игры в СССР? </vt:lpstr>
      <vt:lpstr>Талисман Московской Олимпиады. </vt:lpstr>
      <vt:lpstr>В каком году и где и когда состоятся зимние Олимпийские игры в России.</vt:lpstr>
      <vt:lpstr>Талисман Зимних олимпийских игр 2014 года.</vt:lpstr>
      <vt:lpstr>Начало пути к финишу</vt:lpstr>
      <vt:lpstr>Бег по пересеченной местности</vt:lpstr>
      <vt:lpstr>Бегун на короткие дистанции</vt:lpstr>
      <vt:lpstr>Бегун на длинные дистанции</vt:lpstr>
      <vt:lpstr>Мировая рекордсменка в прыжках в высоту с шестом</vt:lpstr>
      <vt:lpstr>Бег с препятствиями</vt:lpstr>
      <vt:lpstr>Длина марафонской дистанции</vt:lpstr>
      <vt:lpstr>Боксерский корт</vt:lpstr>
      <vt:lpstr>Ковер для борьбы</vt:lpstr>
      <vt:lpstr>Боксёрская трехминутка</vt:lpstr>
      <vt:lpstr>Приспособление, защищающее губы боксера от рассечения</vt:lpstr>
      <vt:lpstr>Борьба на руках</vt:lpstr>
      <vt:lpstr>Вид спорта, в котором соревнуются самые тяжелые спортсмены </vt:lpstr>
      <vt:lpstr>Инструмент спортивного судьи</vt:lpstr>
      <vt:lpstr>Спортивный снаряд для перетягивания</vt:lpstr>
      <vt:lpstr>«Бородатый» спортивный снаряд</vt:lpstr>
      <vt:lpstr>Бейсбольная клюшка</vt:lpstr>
      <vt:lpstr>Обувь футболиста</vt:lpstr>
      <vt:lpstr>Спортивное сооружение для проведения соревнований по велосипедному спорту</vt:lpstr>
      <vt:lpstr>Недостаток времени в шахматах</vt:lpstr>
      <vt:lpstr>Ничья в шахматах</vt:lpstr>
      <vt:lpstr>Как называется ход в шахматах, который разрешает передвижение двух фигур одновременно</vt:lpstr>
      <vt:lpstr>Одна партия в теннисе</vt:lpstr>
      <vt:lpstr>Мяч вне игры</vt:lpstr>
      <vt:lpstr>Передача мяча в игре</vt:lpstr>
      <vt:lpstr>Русский народный бейсбол</vt:lpstr>
      <vt:lpstr>Король футбола</vt:lpstr>
      <vt:lpstr>Родина футбола</vt:lpstr>
      <vt:lpstr>Родина баскетбола</vt:lpstr>
      <vt:lpstr>Ведение, обводка в баскетболе</vt:lpstr>
      <vt:lpstr>Положение вне игры в футболе</vt:lpstr>
      <vt:lpstr>Дополнительный период в хоккее с шайбой</vt:lpstr>
      <vt:lpstr>Танцор на льду</vt:lpstr>
      <vt:lpstr>Спортсмен, который ходит сидя</vt:lpstr>
      <vt:lpstr>Молодой спортсмен</vt:lpstr>
      <vt:lpstr>Её просят лыжники</vt:lpstr>
      <vt:lpstr>Стреляющий лыжник</vt:lpstr>
      <vt:lpstr>Способ плавания на спине</vt:lpstr>
      <vt:lpstr>Вид спорта, в котором соревнуются только женщины</vt:lpstr>
      <vt:lpstr>Два велосипедиста на одном велосипеде</vt:lpstr>
      <vt:lpstr>Скоростной бег на коньках в хоккейной коробке</vt:lpstr>
      <vt:lpstr>Как называется игра с шарами и кеглями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Василич</dc:creator>
  <cp:lastModifiedBy>Анатолий Руденко</cp:lastModifiedBy>
  <cp:revision>44</cp:revision>
  <dcterms:created xsi:type="dcterms:W3CDTF">2011-03-06T03:40:27Z</dcterms:created>
  <dcterms:modified xsi:type="dcterms:W3CDTF">2014-12-21T17:40:02Z</dcterms:modified>
</cp:coreProperties>
</file>